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507" r:id="rId4"/>
    <p:sldId id="508" r:id="rId5"/>
    <p:sldId id="509" r:id="rId6"/>
    <p:sldId id="518" r:id="rId7"/>
    <p:sldId id="519" r:id="rId8"/>
    <p:sldId id="520" r:id="rId9"/>
    <p:sldId id="522" r:id="rId10"/>
    <p:sldId id="523" r:id="rId11"/>
    <p:sldId id="516" r:id="rId12"/>
    <p:sldId id="514" r:id="rId13"/>
    <p:sldId id="517" r:id="rId14"/>
  </p:sldIdLst>
  <p:sldSz cx="9144000" cy="6858000" type="screen4x3"/>
  <p:notesSz cx="6794500" cy="9906000"/>
  <p:embeddedFontLst>
    <p:embeddedFont>
      <p:font typeface="Arial Black" panose="020B0A04020102020204" pitchFamily="34" charset="0"/>
      <p:regular r:id="rId17"/>
      <p:bold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itchFamily="2" charset="0"/>
      <p:regular r:id="rId24"/>
      <p:bold r:id="rId25"/>
      <p:italic r:id="rId26"/>
      <p:boldItalic r:id="rId27"/>
    </p:embeddedFont>
    <p:embeddedFont>
      <p:font typeface="Wingdings 2" panose="05020102010507070707" pitchFamily="18" charset="2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40" userDrawn="1">
          <p15:clr>
            <a:srgbClr val="A4A3A4"/>
          </p15:clr>
        </p15:guide>
        <p15:guide id="3" orient="horz" pos="2136" userDrawn="1">
          <p15:clr>
            <a:srgbClr val="A4A3A4"/>
          </p15:clr>
        </p15:guide>
        <p15:guide id="4" pos="3126" userDrawn="1">
          <p15:clr>
            <a:srgbClr val="A4A3A4"/>
          </p15:clr>
        </p15:guide>
        <p15:guide id="5" orient="horz" pos="4556" userDrawn="1">
          <p15:clr>
            <a:srgbClr val="A4A3A4"/>
          </p15:clr>
        </p15:guide>
        <p15:guide id="6" pos="146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et" initials="m" lastIdx="1" clrIdx="0"/>
  <p:cmAuthor id="1" name="Windows 사용자" initials="W사" lastIdx="1" clrIdx="1"/>
  <p:cmAuthor id="2" name="0_kyoung" initials="0" lastIdx="1" clrIdx="2"/>
  <p:cmAuthor id="3" name="Syed Muhammad Raza" initials="SMR" lastIdx="22" clrIdx="3">
    <p:extLst>
      <p:ext uri="{19B8F6BF-5375-455C-9EA6-DF929625EA0E}">
        <p15:presenceInfo xmlns:p15="http://schemas.microsoft.com/office/powerpoint/2012/main" userId="3f9e0a9b2c416544" providerId="Windows Live"/>
      </p:ext>
    </p:extLst>
  </p:cmAuthor>
  <p:cmAuthor id="4" name="양 희규" initials="양희" lastIdx="15" clrIdx="4">
    <p:extLst>
      <p:ext uri="{19B8F6BF-5375-455C-9EA6-DF929625EA0E}">
        <p15:presenceInfo xmlns:p15="http://schemas.microsoft.com/office/powerpoint/2012/main" userId="7c23a2f4d1a5fe7f" providerId="Windows Live"/>
      </p:ext>
    </p:extLst>
  </p:cmAuthor>
  <p:cmAuthor id="5" name="변 규린" initials="변규" lastIdx="2" clrIdx="5">
    <p:extLst>
      <p:ext uri="{19B8F6BF-5375-455C-9EA6-DF929625EA0E}">
        <p15:presenceInfo xmlns:p15="http://schemas.microsoft.com/office/powerpoint/2012/main" userId="0ba176f394a439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156FF"/>
    <a:srgbClr val="B89B48"/>
    <a:srgbClr val="EE9CCB"/>
    <a:srgbClr val="8BF9FF"/>
    <a:srgbClr val="7F16BA"/>
    <a:srgbClr val="E6E6E6"/>
    <a:srgbClr val="04FC22"/>
    <a:srgbClr val="006600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EC3D1-0879-4ADC-9477-8FB1875796FF}" v="452" dt="2021-07-28T04:31:04.155"/>
    <p1510:client id="{91DF6986-FDE8-4AF4-8FEE-99C8E10576F9}" v="12" dt="2021-07-27T11:11:52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1" autoAdjust="0"/>
    <p:restoredTop sz="64447" autoAdjust="0"/>
  </p:normalViewPr>
  <p:slideViewPr>
    <p:cSldViewPr showGuides="1">
      <p:cViewPr varScale="1">
        <p:scale>
          <a:sx n="71" d="100"/>
          <a:sy n="71" d="100"/>
        </p:scale>
        <p:origin x="271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612"/>
    </p:cViewPr>
  </p:sorterViewPr>
  <p:notesViewPr>
    <p:cSldViewPr>
      <p:cViewPr varScale="1">
        <p:scale>
          <a:sx n="80" d="100"/>
          <a:sy n="80" d="100"/>
        </p:scale>
        <p:origin x="4014" y="102"/>
      </p:cViewPr>
      <p:guideLst>
        <p:guide orient="horz" pos="3120"/>
        <p:guide pos="2140"/>
        <p:guide orient="horz" pos="2136"/>
        <p:guide pos="3126"/>
        <p:guide orient="horz" pos="4556"/>
        <p:guide pos="14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51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8ACA3-3BC8-43B4-971D-7DAF63CE7A62}" type="datetimeFigureOut">
              <a:rPr lang="ko-KR" altLang="en-US" smtClean="0"/>
              <a:pPr/>
              <a:t>2022-09-28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7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51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FFC5-5426-4BD4-BFA3-8BD89C3A1C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34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51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1412C-0C7F-4D2E-A30C-601C735F49A1}" type="datetimeFigureOut">
              <a:rPr lang="ko-KR" altLang="en-US" smtClean="0"/>
              <a:pPr/>
              <a:t>2022-09-28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1363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7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51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F87F7-5ED3-4BBF-A10A-2959599387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6603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835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폐 녹음에서 이벤트 감지를 위한 강력하고 해석 가능한 시간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컨볼루션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네트워크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252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1)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고주파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성분을 변조가 강하게 걸리도록 </a:t>
            </a:r>
          </a:p>
          <a:p>
            <a:pPr algn="l"/>
            <a:endParaRPr lang="en-US" altLang="ko-KR" dirty="0"/>
          </a:p>
          <a:p>
            <a:pPr algn="l" fontAlgn="base"/>
            <a:r>
              <a:rPr lang="en-US" altLang="ko-KR" dirty="0"/>
              <a:t>2)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A frame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B frame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 서로 연속되지 않는다면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프레임이 접합하는 부분에서의 주파수 성분이 무한대가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되어버림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3)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각각의 프레임들에 대하여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Fourier Transform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을 통하여 주파수 성분을 얻어낸다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4)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퓨리에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변환을 통과한 신호를 위의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Mel-filter Bank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통과하게 되면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이라는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피쳐가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뽑히게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5)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이산 코사인 변환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이라는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피쳐에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대해 행렬을 압축해서 표현해주는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DCT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연산을 수행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=&gt;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MFCC (Mel-Frequency Cepstral Coefficient)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가 나오게 된다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715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주석 파일은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개의 열로 구성됩니다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주기의 시작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 종료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크랙의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천명의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각 주제에 대한 진단은</a:t>
            </a: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COPD: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만성 폐쇄성 폐질환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LRTI: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하기도 감염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URTI: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상부 호흡기 감염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52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오디오 신호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프레임별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보통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20ms - 40ms)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나누어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Mel Filter Bank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3. 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6F45EC"/>
                </a:solidFill>
                <a:effectLst/>
                <a:latin typeface="Noto Sans Demilight"/>
              </a:rPr>
              <a:t>Cepstral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분석을 적용해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MFCC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오디오 신호는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(time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여기에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수행하면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(frequency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표현이 가능해지고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그것이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(Fast Fourier Transform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고속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신호를 주파수 성분으로 변환하는 알고리즘으로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기존의 이산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(DFT)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더욱 빠르게 수행할 수 있도록 최적화한 알고리즘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83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오디오 신호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프레임별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보통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20ms - 40ms)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나누어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Mel Filter Bank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3. 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6F45EC"/>
                </a:solidFill>
                <a:effectLst/>
                <a:latin typeface="Noto Sans Demilight"/>
              </a:rPr>
              <a:t>Cepstral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분석을 적용해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MFCC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오디오 신호는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(time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여기에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수행하면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(frequency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표현이 가능해지고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그것이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(Fast Fourier Transform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고속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신호를 주파수 성분으로 변환하는 알고리즘으로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기존의 이산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(DFT)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더욱 빠르게 수행할 수 있도록 최적화한 알고리즘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91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81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effectLst/>
                <a:latin typeface="Inter"/>
              </a:rPr>
              <a:t>포르투갈과 그리스의 두 연구팀이 만들었습니다</a:t>
            </a:r>
            <a:r>
              <a:rPr lang="en-US" altLang="ko-KR" b="0" i="0" dirty="0">
                <a:effectLst/>
                <a:latin typeface="Inter"/>
              </a:rPr>
              <a:t>. </a:t>
            </a:r>
          </a:p>
          <a:p>
            <a:r>
              <a:rPr lang="ko-KR" altLang="en-US" b="0" i="0" dirty="0">
                <a:effectLst/>
                <a:latin typeface="Inter"/>
              </a:rPr>
              <a:t>여기에는 </a:t>
            </a:r>
            <a:r>
              <a:rPr lang="en-US" altLang="ko-KR" b="0" i="0" dirty="0">
                <a:effectLst/>
                <a:latin typeface="Inter"/>
              </a:rPr>
              <a:t>10</a:t>
            </a:r>
            <a:r>
              <a:rPr lang="ko-KR" altLang="en-US" b="0" i="0" dirty="0">
                <a:effectLst/>
                <a:latin typeface="Inter"/>
              </a:rPr>
              <a:t>초에서 </a:t>
            </a:r>
            <a:r>
              <a:rPr lang="en-US" altLang="ko-KR" b="0" i="0" dirty="0">
                <a:effectLst/>
                <a:latin typeface="Inter"/>
              </a:rPr>
              <a:t>90</a:t>
            </a:r>
            <a:r>
              <a:rPr lang="ko-KR" altLang="en-US" b="0" i="0" dirty="0">
                <a:effectLst/>
                <a:latin typeface="Inter"/>
              </a:rPr>
              <a:t>초까지 다양한 길이의 주석이 달린 </a:t>
            </a:r>
            <a:r>
              <a:rPr lang="en-US" altLang="ko-KR" b="0" i="0" dirty="0">
                <a:effectLst/>
                <a:latin typeface="Inter"/>
              </a:rPr>
              <a:t>920</a:t>
            </a:r>
            <a:r>
              <a:rPr lang="ko-KR" altLang="en-US" b="0" i="0" dirty="0">
                <a:effectLst/>
                <a:latin typeface="Inter"/>
              </a:rPr>
              <a:t>개의 녹음이 포함됩니다</a:t>
            </a:r>
            <a:r>
              <a:rPr lang="en-US" altLang="ko-KR" b="0" i="0" dirty="0">
                <a:effectLst/>
                <a:latin typeface="Inter"/>
              </a:rPr>
              <a:t>. 126</a:t>
            </a:r>
            <a:r>
              <a:rPr lang="ko-KR" altLang="en-US" b="0" i="0" dirty="0">
                <a:effectLst/>
                <a:latin typeface="Inter"/>
              </a:rPr>
              <a:t>명의 환자</a:t>
            </a:r>
            <a:endParaRPr lang="en-US" altLang="ko-KR" b="0" i="0" dirty="0">
              <a:effectLst/>
              <a:latin typeface="Inter"/>
            </a:endParaRP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b="0" i="0" dirty="0">
                <a:effectLst/>
                <a:latin typeface="Inter"/>
              </a:rPr>
              <a:t>6898</a:t>
            </a:r>
            <a:r>
              <a:rPr lang="ko-KR" altLang="en-US" b="0" i="0" dirty="0">
                <a:effectLst/>
                <a:latin typeface="Inter"/>
              </a:rPr>
              <a:t>개의 호흡 주기를 포함하는 총 </a:t>
            </a:r>
            <a:r>
              <a:rPr lang="en-US" altLang="ko-KR" b="0" i="0" dirty="0">
                <a:effectLst/>
                <a:latin typeface="Inter"/>
              </a:rPr>
              <a:t>5.5</a:t>
            </a:r>
            <a:r>
              <a:rPr lang="ko-KR" altLang="en-US" b="0" i="0" dirty="0">
                <a:effectLst/>
                <a:latin typeface="Inter"/>
              </a:rPr>
              <a:t>시간의 기록이 있습니다</a:t>
            </a:r>
            <a:r>
              <a:rPr lang="en-US" altLang="ko-KR" b="0" i="0" dirty="0">
                <a:effectLst/>
                <a:latin typeface="Inter"/>
              </a:rPr>
              <a:t>.</a:t>
            </a: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ko-KR" altLang="en-US" b="0" i="0" dirty="0">
                <a:effectLst/>
                <a:latin typeface="Inter"/>
              </a:rPr>
              <a:t>데이터에는 깨끗한 호흡음과 실제 생활 조건을 </a:t>
            </a:r>
            <a:r>
              <a:rPr lang="ko-KR" altLang="en-US" b="0" i="0" dirty="0" err="1">
                <a:effectLst/>
                <a:latin typeface="Inter"/>
              </a:rPr>
              <a:t>시뮬레이션하는</a:t>
            </a:r>
            <a:r>
              <a:rPr lang="ko-KR" altLang="en-US" b="0" i="0" dirty="0">
                <a:effectLst/>
                <a:latin typeface="Inter"/>
              </a:rPr>
              <a:t> 시끄러운 녹음이 모두 포함</a:t>
            </a:r>
            <a:endParaRPr lang="en-US" altLang="ko-KR" b="0" i="0" dirty="0">
              <a:effectLst/>
              <a:latin typeface="Inter"/>
            </a:endParaRP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b="0" i="0" dirty="0">
                <a:effectLst/>
                <a:latin typeface="Inter"/>
              </a:rPr>
              <a:t> </a:t>
            </a:r>
            <a:r>
              <a:rPr lang="ko-KR" altLang="en-US" b="0" i="0" dirty="0">
                <a:effectLst/>
                <a:latin typeface="Inter"/>
              </a:rPr>
              <a:t>환자는 어린이</a:t>
            </a:r>
            <a:r>
              <a:rPr lang="en-US" altLang="ko-KR" b="0" i="0" dirty="0">
                <a:effectLst/>
                <a:latin typeface="Inter"/>
              </a:rPr>
              <a:t>, </a:t>
            </a:r>
            <a:r>
              <a:rPr lang="ko-KR" altLang="en-US" b="0" i="0" dirty="0">
                <a:effectLst/>
                <a:latin typeface="Inter"/>
              </a:rPr>
              <a:t>성인 및 노인과 같은 모든 연령대에 걸쳐 있습니다</a:t>
            </a:r>
            <a:r>
              <a:rPr lang="en-US" altLang="ko-KR" b="0" i="0" dirty="0">
                <a:effectLst/>
                <a:latin typeface="Inte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41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1.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환자 번호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( 101,102,...,226 )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2.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기록 색인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3.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가슴 위치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ㅏ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기관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Tc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전방 좌측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Al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앞쪽 오른쪽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Ar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후방 왼쪽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Pl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이자형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뒤 오른쪽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Pr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에프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측면 왼쪽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Ll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g.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측면 오른쪽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Lr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4.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획득 모드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ㅏ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순차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단일 채널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sc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), 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동시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다중 채널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mc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5.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녹음 장비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청진기 종류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)</a:t>
            </a:r>
            <a:endParaRPr lang="ko-KR" altLang="en-US" b="0" i="0" dirty="0">
              <a:solidFill>
                <a:srgbClr val="333333"/>
              </a:solidFill>
              <a:effectLst/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24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주석 파일은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개의 열로 구성됩니다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주기의 시작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 종료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크랙의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천명의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각 주제에 대한 진단은</a:t>
            </a: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COPD: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만성 폐쇄성 폐질환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LRTI: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하기도 감염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URTI: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상부 호흡기 감염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445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TSECCM(Taiwan Society of Emergency and Critical Care Medicine)</a:t>
            </a:r>
            <a:r>
              <a:rPr lang="ko-KR" altLang="en-US" dirty="0">
                <a:effectLst/>
              </a:rPr>
              <a:t>에서 제공하는 </a:t>
            </a:r>
            <a:r>
              <a:rPr lang="en-US" altLang="ko-KR" dirty="0">
                <a:effectLst/>
              </a:rPr>
              <a:t>Creative Commons Attribution 4.0(CC BY 4.0) </a:t>
            </a:r>
            <a:r>
              <a:rPr lang="ko-KR" altLang="en-US" dirty="0">
                <a:effectLst/>
              </a:rPr>
              <a:t>라이선스 하에 </a:t>
            </a:r>
            <a:r>
              <a:rPr lang="en-US" altLang="ko-KR" dirty="0">
                <a:effectLst/>
              </a:rPr>
              <a:t>2020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TSCC(Taiwan Smart Emergency and Critical Care)</a:t>
            </a:r>
            <a:r>
              <a:rPr lang="ko-KR" altLang="en-US" dirty="0">
                <a:effectLst/>
              </a:rPr>
              <a:t>의 </a:t>
            </a:r>
            <a:r>
              <a:rPr lang="ko-KR" altLang="en-US" dirty="0" err="1">
                <a:effectLst/>
              </a:rPr>
              <a:t>데이터톤에서</a:t>
            </a:r>
            <a:r>
              <a:rPr lang="ko-KR" altLang="en-US" dirty="0">
                <a:effectLst/>
              </a:rPr>
              <a:t> 사용된 데이터베이스였습니다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TSCC </a:t>
            </a:r>
            <a:r>
              <a:rPr lang="ko-KR" altLang="en-US" dirty="0">
                <a:effectLst/>
              </a:rPr>
              <a:t>데이터베이스의 폐 소리 녹음은 </a:t>
            </a:r>
            <a:r>
              <a:rPr lang="en-US" altLang="ko-KR" dirty="0">
                <a:effectLst/>
              </a:rPr>
              <a:t>261</a:t>
            </a:r>
            <a:r>
              <a:rPr lang="ko-KR" altLang="en-US" dirty="0">
                <a:effectLst/>
              </a:rPr>
              <a:t>명의 환자로부터 획득했습니다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2018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8</a:t>
            </a:r>
            <a:r>
              <a:rPr lang="ko-KR" altLang="en-US" dirty="0">
                <a:effectLst/>
              </a:rPr>
              <a:t>월부터 </a:t>
            </a:r>
            <a:r>
              <a:rPr lang="en-US" altLang="ko-KR" dirty="0">
                <a:effectLst/>
              </a:rPr>
              <a:t>2019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10</a:t>
            </a:r>
            <a:r>
              <a:rPr lang="ko-KR" altLang="en-US" dirty="0">
                <a:effectLst/>
              </a:rPr>
              <a:t>월까지 대만 북부의 호흡기 치료 병동</a:t>
            </a:r>
            <a:r>
              <a:rPr lang="en-US" altLang="ko-KR" dirty="0">
                <a:effectLst/>
              </a:rPr>
              <a:t>(RCW) </a:t>
            </a:r>
            <a:r>
              <a:rPr lang="ko-KR" altLang="en-US" dirty="0">
                <a:effectLst/>
              </a:rPr>
              <a:t>또는 호흡기 치료 센터</a:t>
            </a:r>
            <a:r>
              <a:rPr lang="en-US" altLang="ko-KR" dirty="0">
                <a:effectLst/>
              </a:rPr>
              <a:t>(RCC) </a:t>
            </a:r>
            <a:r>
              <a:rPr lang="ko-KR" altLang="en-US" dirty="0">
                <a:effectLst/>
              </a:rPr>
              <a:t>거주자 </a:t>
            </a:r>
            <a:r>
              <a:rPr lang="en-US" altLang="ko-KR" dirty="0">
                <a:effectLst/>
              </a:rPr>
              <a:t>18</a:t>
            </a:r>
            <a:r>
              <a:rPr lang="ko-KR" altLang="en-US" dirty="0">
                <a:effectLst/>
              </a:rPr>
              <a:t>명에게서 얻은 녹음입니다</a:t>
            </a:r>
            <a:r>
              <a:rPr lang="en-US" altLang="ko-KR" dirty="0">
                <a:effectLst/>
              </a:rPr>
              <a:t>. </a:t>
            </a:r>
          </a:p>
          <a:p>
            <a:endParaRPr lang="en-US" altLang="ko-KR" dirty="0"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343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의 경우 주파수끼리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Correlate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하기 때문에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도메인이 한정적인 문제에서 더 좋은 성능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MFCC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의 경우는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De-Correlate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해주기 때문에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일반적인 상황에서 더 좋은 성능을 보여준다고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56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의 경우 주파수끼리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Correlate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하기 때문에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도메인이 한정적인 문제에서 더 좋은 성능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MFCC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의 경우는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De-Correlate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해주기 때문에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일반적인 상황에서 더 좋은 성능을 보여준다고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751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1)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고주파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성분을 변조가 강하게 걸리도록 </a:t>
            </a:r>
          </a:p>
          <a:p>
            <a:pPr algn="l"/>
            <a:endParaRPr lang="en-US" altLang="ko-KR" dirty="0"/>
          </a:p>
          <a:p>
            <a:pPr algn="l" fontAlgn="base"/>
            <a:r>
              <a:rPr lang="en-US" altLang="ko-KR" dirty="0"/>
              <a:t>2)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A frame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B frame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 서로 연속되지 않는다면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프레임이 접합하는 부분에서의 주파수 성분이 무한대가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되어버림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3)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각각의 프레임들에 대하여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Fourier Transform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을 통하여 주파수 성분을 얻어낸다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4)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퓨리에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변환을 통과한 신호를 위의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Mel-filter Bank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통과하게 되면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이라는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피쳐가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뽑히게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5)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이산 코사인 변환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이라는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피쳐에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대해 행렬을 압축해서 표현해주는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DCT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연산을 수행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=&gt;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MFCC (Mel-Frequency Cepstral Coefficient)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가 나오게 된다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81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6" y="1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6" y="115895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6" y="23178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6" y="34767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6" y="46355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6" y="57944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6" y="69533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6" y="81121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6" y="927107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6" y="104299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6" y="1158883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/>
          <a:srcRect l="15874" t="14815" r="16049" b="14992"/>
          <a:stretch>
            <a:fillRect/>
          </a:stretch>
        </p:blipFill>
        <p:spPr bwMode="auto">
          <a:xfrm>
            <a:off x="8251839" y="134964"/>
            <a:ext cx="892175" cy="91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98087" y="393720"/>
            <a:ext cx="4018329" cy="42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Copyright 2000-2022 Superintelligence Laboratory    </a:t>
            </a:r>
            <a:r>
              <a:rPr lang="en-US" altLang="ko-KR" sz="17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     </a:t>
            </a:r>
            <a:endParaRPr lang="en-US" altLang="ko-KR" sz="1700" b="1" i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46"/>
            <a:ext cx="9144000" cy="1746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2" y="1676400"/>
            <a:ext cx="8001000" cy="1524000"/>
          </a:xfrm>
        </p:spPr>
        <p:txBody>
          <a:bodyPr anchor="ctr">
            <a:normAutofit/>
          </a:bodyPr>
          <a:lstStyle>
            <a:lvl1pPr algn="ctr">
              <a:defRPr sz="27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4" y="4114801"/>
            <a:ext cx="7239001" cy="2057400"/>
          </a:xfrm>
        </p:spPr>
        <p:txBody>
          <a:bodyPr>
            <a:normAutofit/>
          </a:bodyPr>
          <a:lstStyle>
            <a:lvl1pPr marL="0" indent="0" algn="ctr">
              <a:buNone/>
              <a:defRPr sz="2100" i="1">
                <a:solidFill>
                  <a:schemeClr val="tx1"/>
                </a:solidFill>
              </a:defRPr>
            </a:lvl1pPr>
            <a:lvl2pPr marL="491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3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7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50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4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3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Superintelligence Laboratory </a:t>
            </a:r>
            <a:fld id="{E51E446E-DB43-45AB-9E65-EA548FE14584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/11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4" y="152401"/>
            <a:ext cx="8610600" cy="1143000"/>
          </a:xfrm>
          <a:prstGeom prst="rect">
            <a:avLst/>
          </a:prstGeom>
        </p:spPr>
        <p:txBody>
          <a:bodyPr vert="horz" lIns="98354" tIns="49179" rIns="98354" bIns="49179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4" y="16764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354" tIns="49179" rIns="98354" bIns="49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70"/>
            <a:ext cx="2895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굴림" charset="-127"/>
                <a:cs typeface="Arial" charset="0"/>
              </a:defRPr>
            </a:lvl1pPr>
          </a:lstStyle>
          <a:p>
            <a:fld id="{71BC8016-191E-433D-A674-368F22941D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</a:t>
            </a: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Superintelligence Laboratory </a:t>
            </a:r>
            <a:fld id="{7EC55666-D18A-4060-B877-A41D9E7BE456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4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>
    <p:fade thruBlk="1"/>
  </p:transition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9177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8355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47533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96711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68831" indent="-368831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1pPr>
      <a:lvl2pPr marL="799141" indent="-307363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pitchFamily="34" charset="0"/>
        <a:buChar char="►"/>
        <a:defRPr sz="18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2pPr>
      <a:lvl3pPr marL="1229448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3pPr>
      <a:lvl4pPr marL="1721230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4pPr>
      <a:lvl5pPr marL="2213004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2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5pPr>
      <a:lvl6pPr marL="270478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96563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88342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8012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177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8355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7533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6711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58894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673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4245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23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5102" y="1700808"/>
            <a:ext cx="9144000" cy="152400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/>
              <a:t>Robust and Interpretable Temporal Convolution Network for Event Detection in Lung Sound Recordings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616" y="3717032"/>
            <a:ext cx="8848872" cy="2808312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altLang="ko-KR" sz="1400" dirty="0" err="1">
                <a:ea typeface="서울남산체 B" pitchFamily="18" charset="-127"/>
                <a:cs typeface="Arial" panose="020B0604020202020204" pitchFamily="34" charset="0"/>
              </a:rPr>
              <a:t>Tharindu</a:t>
            </a:r>
            <a:r>
              <a:rPr lang="en-US" altLang="ko-KR" sz="1400" dirty="0">
                <a:ea typeface="서울남산체 B" pitchFamily="18" charset="-127"/>
                <a:cs typeface="Arial" panose="020B0604020202020204" pitchFamily="34" charset="0"/>
              </a:rPr>
              <a:t> Fernando, </a:t>
            </a:r>
            <a:r>
              <a:rPr lang="en-US" altLang="ko-KR" sz="1400" dirty="0" err="1">
                <a:ea typeface="서울남산체 B" pitchFamily="18" charset="-127"/>
                <a:cs typeface="Arial" panose="020B0604020202020204" pitchFamily="34" charset="0"/>
              </a:rPr>
              <a:t>Sridha</a:t>
            </a:r>
            <a:r>
              <a:rPr lang="en-US" altLang="ko-KR" sz="1400" dirty="0">
                <a:ea typeface="서울남산체 B" pitchFamily="18" charset="-127"/>
                <a:cs typeface="Arial" panose="020B0604020202020204" pitchFamily="34" charset="0"/>
              </a:rPr>
              <a:t> Sridharan, Simon Denman, IEEE</a:t>
            </a:r>
          </a:p>
          <a:p>
            <a:pPr>
              <a:spcBef>
                <a:spcPts val="200"/>
              </a:spcBef>
            </a:pPr>
            <a:r>
              <a:rPr lang="en-US" altLang="ko-KR" sz="1400" dirty="0">
                <a:ea typeface="서울남산체 B" pitchFamily="18" charset="-127"/>
                <a:cs typeface="Arial" panose="020B0604020202020204" pitchFamily="34" charset="0"/>
              </a:rPr>
              <a:t>IEEE Journal of Biomedical and Health Informatics, Volume 26, 2022.</a:t>
            </a:r>
          </a:p>
          <a:p>
            <a:pPr>
              <a:spcBef>
                <a:spcPts val="200"/>
              </a:spcBef>
            </a:pPr>
            <a:endParaRPr lang="en-US" altLang="ko-KR" sz="1400" dirty="0">
              <a:ea typeface="서울남산체 B" pitchFamily="18" charset="-127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altLang="ko-KR" sz="1400" dirty="0">
              <a:ea typeface="서울남산체 B" pitchFamily="18" charset="-127"/>
              <a:cs typeface="Arial" panose="020B0604020202020204" pitchFamily="34" charset="0"/>
            </a:endParaRPr>
          </a:p>
          <a:p>
            <a:r>
              <a:rPr lang="en-US" altLang="ko-KR" sz="1600" dirty="0">
                <a:ea typeface="서울남산체 B" pitchFamily="18" charset="-127"/>
                <a:cs typeface="Arial" panose="020B0604020202020204" pitchFamily="34" charset="0"/>
              </a:rPr>
              <a:t>2022-09-23</a:t>
            </a:r>
          </a:p>
          <a:p>
            <a:r>
              <a:rPr lang="en-US" altLang="ko-KR" sz="1600" b="1" dirty="0" err="1">
                <a:ea typeface="굴림" pitchFamily="50" charset="-127"/>
              </a:rPr>
              <a:t>Gyurin</a:t>
            </a:r>
            <a:r>
              <a:rPr lang="en-US" altLang="ko-KR" sz="1600" b="1" dirty="0">
                <a:ea typeface="굴림" pitchFamily="50" charset="-127"/>
              </a:rPr>
              <a:t> Byun</a:t>
            </a:r>
          </a:p>
          <a:p>
            <a:r>
              <a:rPr lang="en-US" altLang="ko-KR" sz="1600" dirty="0">
                <a:ea typeface="굴림" pitchFamily="50" charset="-127"/>
              </a:rPr>
              <a:t>Sungkyunkwan University</a:t>
            </a:r>
          </a:p>
          <a:p>
            <a:r>
              <a:rPr lang="en-US" altLang="ko-KR" sz="1600" dirty="0">
                <a:ea typeface="굴림" pitchFamily="50" charset="-127"/>
              </a:rPr>
              <a:t>byungyurin21@g.skku.edu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69907741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Analysis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60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소프트 맥스 분류기가 아닌 병렬 네트워크와 </a:t>
            </a:r>
            <a:r>
              <a:rPr lang="ko-KR" altLang="en-US" sz="1600" i="0" dirty="0" err="1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스태킹</a:t>
            </a:r>
            <a:r>
              <a:rPr lang="ko-KR" altLang="en-US" sz="160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앙상블 방법을 통해 이상호흡음을 효과적으로 분류</a:t>
            </a:r>
            <a:endParaRPr lang="en-US" altLang="ko-KR" sz="1600" i="0" dirty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2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>
                <a:latin typeface="Arial" charset="0"/>
                <a:ea typeface="굴림" charset="-127"/>
                <a:cs typeface="Arial" charset="0"/>
              </a:rPr>
              <a:t>Future </a:t>
            </a: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work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Search other public lung sound datasets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Study of MFCC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소프트 맥스 분류기가 아닌 병렬 네트워크와 </a:t>
            </a:r>
            <a:r>
              <a:rPr lang="ko-KR" altLang="en-US" sz="1800" i="0" dirty="0" err="1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스태킹</a:t>
            </a:r>
            <a:r>
              <a:rPr lang="ko-KR" altLang="en-US" sz="180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앙상블 방법을 통해 이상호흡음을 효과적으로 분류</a:t>
            </a:r>
            <a:endParaRPr lang="en-US" altLang="ko-KR" sz="1800" i="0" dirty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0464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Appendix (1/2)</a:t>
            </a:r>
            <a:endParaRPr lang="en-US" altLang="ko-KR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0B1ACC-6C0A-C91E-9417-7AA85F7D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76" y="2060848"/>
            <a:ext cx="5772447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Appendix (2/2)</a:t>
            </a:r>
            <a:endParaRPr lang="en-US" altLang="ko-KR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CBA131-2D31-4E35-B5F6-458A2AA3FF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91" y="1893785"/>
            <a:ext cx="6178868" cy="40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85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>
                <a:latin typeface="Arial" charset="0"/>
                <a:ea typeface="굴림" charset="-127"/>
                <a:cs typeface="Arial" charset="0"/>
              </a:rPr>
              <a:t>Presentation Outline</a:t>
            </a:r>
            <a:endParaRPr lang="ko-KR" altLang="en-US" sz="3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490390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b="1" dirty="0"/>
              <a:t>Dataset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b="1" dirty="0"/>
              <a:t>Analysis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b="1" dirty="0"/>
              <a:t>Feature work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4533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Public Dataset (1/4)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ICBHI 2017 Challenge Respiratory Sound Database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It was created by two research teams in Portugal and Greece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It includes </a:t>
            </a:r>
            <a:r>
              <a:rPr lang="en-US" altLang="ko-KR" sz="1600" b="1" dirty="0"/>
              <a:t>920 annotated </a:t>
            </a:r>
            <a:r>
              <a:rPr lang="en-US" altLang="ko-KR" sz="1600" dirty="0"/>
              <a:t>recordings of varying length - </a:t>
            </a:r>
            <a:r>
              <a:rPr lang="en-US" altLang="ko-KR" sz="1600" b="1" dirty="0"/>
              <a:t>10s to 90s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126 patients – children, adults and elderly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 There are a total of </a:t>
            </a:r>
            <a:r>
              <a:rPr lang="en-US" altLang="ko-KR" sz="1600" b="1" dirty="0"/>
              <a:t>5.5 hours </a:t>
            </a:r>
            <a:r>
              <a:rPr lang="en-US" altLang="ko-KR" sz="1600" dirty="0"/>
              <a:t>of recordings containing </a:t>
            </a:r>
            <a:r>
              <a:rPr lang="en-US" altLang="ko-KR" sz="1600" b="1" dirty="0"/>
              <a:t>6898 respiratory cycles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>
                <a:highlight>
                  <a:srgbClr val="FFFF00"/>
                </a:highlight>
              </a:rPr>
              <a:t>Contain 1864 crackles, 886 wheezes and 506 both crackles &amp; wheezes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dataset includes: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920 .wav sound files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920 annotation .txt files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listing the diagnosis for each patient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explaining the file naming format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listing 91 names (filename_differences.txt 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containing demographic information for each patient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8436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Public Dataset (2/4)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ICBHI 2017 Challenge Respiratory Sound Database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Patient number (101,102,...,226)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Recording index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Chest location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Trachea (Tc), Anterior left (Al), Anterior right (</a:t>
            </a:r>
            <a:r>
              <a:rPr lang="en-US" altLang="ko-KR" sz="1400" dirty="0" err="1"/>
              <a:t>Ar</a:t>
            </a:r>
            <a:r>
              <a:rPr lang="en-US" altLang="ko-KR" sz="1400" dirty="0"/>
              <a:t>), Posterior left (Pl),  Posterior right (</a:t>
            </a:r>
            <a:r>
              <a:rPr lang="en-US" altLang="ko-KR" sz="1400" dirty="0" err="1"/>
              <a:t>Pr</a:t>
            </a:r>
            <a:r>
              <a:rPr lang="en-US" altLang="ko-KR" sz="1400" dirty="0"/>
              <a:t>), Lateral left (</a:t>
            </a:r>
            <a:r>
              <a:rPr lang="en-US" altLang="ko-KR" sz="1400" dirty="0" err="1"/>
              <a:t>Ll</a:t>
            </a:r>
            <a:r>
              <a:rPr lang="en-US" altLang="ko-KR" sz="1400" dirty="0"/>
              <a:t>), Lateral right (Lr)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Acquisition mode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Sequential/single channel (</a:t>
            </a:r>
            <a:r>
              <a:rPr lang="en-US" altLang="ko-KR" sz="1400" dirty="0" err="1"/>
              <a:t>sc</a:t>
            </a:r>
            <a:r>
              <a:rPr lang="en-US" altLang="ko-KR" sz="1400" dirty="0"/>
              <a:t>), Simultaneous/multichannel (mc)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Recording equipment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AKG C417L Microphone (AKGC417L), 3M </a:t>
            </a:r>
            <a:r>
              <a:rPr lang="en-US" altLang="ko-KR" sz="1400" dirty="0" err="1"/>
              <a:t>Littmann</a:t>
            </a:r>
            <a:r>
              <a:rPr lang="en-US" altLang="ko-KR" sz="1400" dirty="0"/>
              <a:t> Classic II SE Stethoscope (LittC2SE), 3M </a:t>
            </a:r>
            <a:r>
              <a:rPr lang="en-US" altLang="ko-KR" sz="1400" dirty="0" err="1"/>
              <a:t>Litmmann</a:t>
            </a:r>
            <a:r>
              <a:rPr lang="en-US" altLang="ko-KR" sz="1400" dirty="0"/>
              <a:t> 3200 Electronic Stethoscope (Litt3200), </a:t>
            </a:r>
            <a:r>
              <a:rPr lang="en-US" altLang="ko-KR" sz="1400" dirty="0" err="1"/>
              <a:t>WelchAllyn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Meditron</a:t>
            </a:r>
            <a:r>
              <a:rPr lang="en-US" altLang="ko-KR" sz="1400" dirty="0"/>
              <a:t> Master Elite Electronic Stethoscope (</a:t>
            </a:r>
            <a:r>
              <a:rPr lang="en-US" altLang="ko-KR" sz="1400" dirty="0" err="1"/>
              <a:t>Meditron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000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Public Dataset (3/4)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ICBHI 2017 Challenge Respiratory Sound Database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The annotation files comprise four columns: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Beginning of respiratory cycle(s)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End of respiratory cycle(s)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Presence/absence of crackles (presence=1, absence=0)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Presence/absence of wheezes (presence=1, absence=0)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The diagnosis for each subject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/>
              <a:t>COPD: </a:t>
            </a:r>
            <a:r>
              <a:rPr lang="en-US" altLang="ko-KR" sz="1400" dirty="0"/>
              <a:t>Chronic Obstructive Pulmonary Disease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/>
              <a:t>LRTI: </a:t>
            </a:r>
            <a:r>
              <a:rPr lang="en-US" altLang="ko-KR" sz="1400" dirty="0"/>
              <a:t>Lower Respiratory Tract Infection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/>
              <a:t>URTI: </a:t>
            </a:r>
            <a:r>
              <a:rPr lang="en-US" altLang="ko-KR" sz="1400" dirty="0"/>
              <a:t>Upper Respiratory Tract Infection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702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Public Dataset (4/4)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HF_Lung_V1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This dataset is captured from 279 patients and comprises 9,765 recordings, each of 15 sec duration and captured at 4 kHz</a:t>
            </a:r>
            <a:endParaRPr lang="en-US" altLang="ko-KR" sz="14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Including 9765 15-second audio files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Labels : 34,095 inhalation, 18,349 exhalation, 13,883 continuous adventitious sound (including 8,457 wheeze, 686 stridor and 4,740 rhonchi) and 15,606 discontinuous adventitious sound (all are crackles)</a:t>
            </a:r>
          </a:p>
        </p:txBody>
      </p:sp>
    </p:spTree>
    <p:extLst>
      <p:ext uri="{BB962C8B-B14F-4D97-AF65-F5344CB8AC3E}">
        <p14:creationId xmlns:p14="http://schemas.microsoft.com/office/powerpoint/2010/main" val="347010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Analysis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MFCC vs Mel Spectrogram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b="1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When traditional computing power was lacking, MFCC with less computation was preferred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Recently, as GPU is available for learning, Mel-Spectrogram is often selected as a feature, and many papers have shown more positive results than MFCC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An important difference between Mel-Spectrogram and MFCC is correlate and decorrelate</a:t>
            </a:r>
          </a:p>
        </p:txBody>
      </p:sp>
    </p:spTree>
    <p:extLst>
      <p:ext uri="{BB962C8B-B14F-4D97-AF65-F5344CB8AC3E}">
        <p14:creationId xmlns:p14="http://schemas.microsoft.com/office/powerpoint/2010/main" val="149451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Analysis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7F69E8-06B2-AAE3-8E8D-28C0CD4B0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91" b="-1"/>
          <a:stretch/>
        </p:blipFill>
        <p:spPr>
          <a:xfrm>
            <a:off x="1951592" y="1960023"/>
            <a:ext cx="5078215" cy="319057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E64822-3D0E-893A-749B-A5061B5D30FD}"/>
              </a:ext>
            </a:extLst>
          </p:cNvPr>
          <p:cNvSpPr txBox="1"/>
          <p:nvPr/>
        </p:nvSpPr>
        <p:spPr>
          <a:xfrm>
            <a:off x="2195735" y="5399726"/>
            <a:ext cx="458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Block Diagram of MFCC Algorithm</a:t>
            </a:r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A60D0-1657-B539-711F-480E25F99EA3}"/>
              </a:ext>
            </a:extLst>
          </p:cNvPr>
          <p:cNvSpPr txBox="1"/>
          <p:nvPr/>
        </p:nvSpPr>
        <p:spPr>
          <a:xfrm>
            <a:off x="107504" y="6381328"/>
            <a:ext cx="2376264" cy="21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Arial" panose="020B0604020202020204" pitchFamily="34" charset="0"/>
                <a:cs typeface="Arial" panose="020B0604020202020204" pitchFamily="34" charset="0"/>
              </a:rPr>
              <a:t>[1] 'Voice Recognition Using MFCC Algorithm' 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15A277E-CFF5-B9DA-343B-36B09DD1F129}"/>
              </a:ext>
            </a:extLst>
          </p:cNvPr>
          <p:cNvCxnSpPr/>
          <p:nvPr/>
        </p:nvCxnSpPr>
        <p:spPr>
          <a:xfrm>
            <a:off x="3923928" y="3123264"/>
            <a:ext cx="0" cy="864096"/>
          </a:xfrm>
          <a:prstGeom prst="line">
            <a:avLst/>
          </a:prstGeom>
          <a:ln w="38100">
            <a:solidFill>
              <a:srgbClr val="FF0000"/>
            </a:solidFill>
            <a:prstDash val="solid"/>
            <a:headEnd type="none"/>
            <a:tailEnd type="non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09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7DC9B1-7C73-8AA4-4F54-EC06347A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98" y="0"/>
            <a:ext cx="2615880" cy="3173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Analysis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Pre-Emphasis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High-pass filter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Sampling and Windowing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To create continuity, the frames are divided by 50% overlapping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If the frames are sampled apart from each other, the instantaneous rate of change at the junction of the frame and the frame may be infinite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Neue"/>
              </a:rPr>
              <a:t>Fast Fourier Transform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Extracting frequency components through Fourier Transform for each frame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Neue"/>
              </a:rPr>
              <a:t>Mel Filter Bank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Filter application for extracting Mel values for frequencies obtained for each frame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Neue"/>
              </a:rPr>
              <a:t>Discrete Cosine Transform (DCT)</a:t>
            </a:r>
            <a:endParaRPr lang="en-US" altLang="ko-KR" sz="1400" b="1" i="0" dirty="0">
              <a:solidFill>
                <a:srgbClr val="000000"/>
              </a:solidFill>
              <a:effectLst/>
              <a:latin typeface="HelveticaNeue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It compresses the matrix for a feature called Mel-Spectrogram</a:t>
            </a:r>
          </a:p>
        </p:txBody>
      </p:sp>
    </p:spTree>
    <p:extLst>
      <p:ext uri="{BB962C8B-B14F-4D97-AF65-F5344CB8AC3E}">
        <p14:creationId xmlns:p14="http://schemas.microsoft.com/office/powerpoint/2010/main" val="1862669642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 PPT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prstDash val="solid"/>
          <a:headEnd type="none"/>
          <a:tailEnd type="non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i="1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100469</TotalTime>
  <Words>1492</Words>
  <Application>Microsoft Office PowerPoint</Application>
  <PresentationFormat>화면 슬라이드 쇼(4:3)</PresentationFormat>
  <Paragraphs>193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7" baseType="lpstr">
      <vt:lpstr>HelveticaNeue</vt:lpstr>
      <vt:lpstr>Noto Sans Demilight</vt:lpstr>
      <vt:lpstr>Inter</vt:lpstr>
      <vt:lpstr>맑은 고딕</vt:lpstr>
      <vt:lpstr>se-nanumgothic</vt:lpstr>
      <vt:lpstr>Wingdings</vt:lpstr>
      <vt:lpstr>Arial</vt:lpstr>
      <vt:lpstr>NanumSquareRoundR</vt:lpstr>
      <vt:lpstr>Wingdings 2</vt:lpstr>
      <vt:lpstr>Roboto</vt:lpstr>
      <vt:lpstr>Arial Black</vt:lpstr>
      <vt:lpstr>inherit</vt:lpstr>
      <vt:lpstr>Calibri</vt:lpstr>
      <vt:lpstr>연구실 PPT 테마</vt:lpstr>
      <vt:lpstr>Robust and Interpretable Temporal Convolution Network for Event Detection in Lung Sound Recordings</vt:lpstr>
      <vt:lpstr>Presentation Outline</vt:lpstr>
      <vt:lpstr>Public Dataset (1/4)</vt:lpstr>
      <vt:lpstr>Public Dataset (2/4)</vt:lpstr>
      <vt:lpstr>Public Dataset (3/4)</vt:lpstr>
      <vt:lpstr>Public Dataset (4/4)</vt:lpstr>
      <vt:lpstr>Analysis</vt:lpstr>
      <vt:lpstr>Analysis</vt:lpstr>
      <vt:lpstr>Analysis</vt:lpstr>
      <vt:lpstr>Analysis</vt:lpstr>
      <vt:lpstr>Future work</vt:lpstr>
      <vt:lpstr>Appendix (1/2)</vt:lpstr>
      <vt:lpstr>Appendix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CheetahFlow: Towards Low Latency Software-Defined Network</dc:title>
  <dc:creator>DMS</dc:creator>
  <cp:lastModifiedBy>변규린</cp:lastModifiedBy>
  <cp:revision>2512</cp:revision>
  <cp:lastPrinted>2021-07-14T05:33:06Z</cp:lastPrinted>
  <dcterms:created xsi:type="dcterms:W3CDTF">2015-10-30T23:40:59Z</dcterms:created>
  <dcterms:modified xsi:type="dcterms:W3CDTF">2022-09-27T19:50:05Z</dcterms:modified>
</cp:coreProperties>
</file>